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9"/>
  </p:notesMasterIdLst>
  <p:sldIdLst>
    <p:sldId id="284" r:id="rId5"/>
    <p:sldId id="300" r:id="rId6"/>
    <p:sldId id="401" r:id="rId7"/>
    <p:sldId id="402" r:id="rId8"/>
    <p:sldId id="404" r:id="rId9"/>
    <p:sldId id="403" r:id="rId10"/>
    <p:sldId id="405" r:id="rId11"/>
    <p:sldId id="258" r:id="rId12"/>
    <p:sldId id="406" r:id="rId13"/>
    <p:sldId id="264" r:id="rId14"/>
    <p:sldId id="265" r:id="rId15"/>
    <p:sldId id="407" r:id="rId16"/>
    <p:sldId id="289" r:id="rId17"/>
    <p:sldId id="292" r:id="rId18"/>
    <p:sldId id="293" r:id="rId19"/>
    <p:sldId id="294" r:id="rId20"/>
    <p:sldId id="295" r:id="rId21"/>
    <p:sldId id="296" r:id="rId22"/>
    <p:sldId id="297" r:id="rId23"/>
    <p:sldId id="298" r:id="rId24"/>
    <p:sldId id="299" r:id="rId25"/>
    <p:sldId id="408" r:id="rId26"/>
    <p:sldId id="409" r:id="rId27"/>
    <p:sldId id="410" r:id="rId28"/>
    <p:sldId id="411" r:id="rId29"/>
    <p:sldId id="412" r:id="rId30"/>
    <p:sldId id="413" r:id="rId31"/>
    <p:sldId id="414" r:id="rId32"/>
    <p:sldId id="415" r:id="rId33"/>
    <p:sldId id="416" r:id="rId34"/>
    <p:sldId id="417" r:id="rId35"/>
    <p:sldId id="418" r:id="rId36"/>
    <p:sldId id="425" r:id="rId37"/>
    <p:sldId id="419" r:id="rId38"/>
    <p:sldId id="420" r:id="rId39"/>
    <p:sldId id="421" r:id="rId40"/>
    <p:sldId id="422" r:id="rId41"/>
    <p:sldId id="423" r:id="rId42"/>
    <p:sldId id="426" r:id="rId43"/>
    <p:sldId id="427" r:id="rId44"/>
    <p:sldId id="428" r:id="rId45"/>
    <p:sldId id="429" r:id="rId46"/>
    <p:sldId id="430" r:id="rId47"/>
    <p:sldId id="431" r:id="rId48"/>
    <p:sldId id="432" r:id="rId49"/>
    <p:sldId id="433" r:id="rId50"/>
    <p:sldId id="434" r:id="rId51"/>
    <p:sldId id="290" r:id="rId52"/>
    <p:sldId id="291" r:id="rId53"/>
    <p:sldId id="287" r:id="rId54"/>
    <p:sldId id="368" r:id="rId55"/>
    <p:sldId id="371" r:id="rId56"/>
    <p:sldId id="372" r:id="rId57"/>
    <p:sldId id="309" r:id="rId58"/>
    <p:sldId id="310" r:id="rId59"/>
    <p:sldId id="311" r:id="rId60"/>
    <p:sldId id="374" r:id="rId61"/>
    <p:sldId id="375" r:id="rId62"/>
    <p:sldId id="376" r:id="rId63"/>
    <p:sldId id="377" r:id="rId64"/>
    <p:sldId id="378" r:id="rId65"/>
    <p:sldId id="379" r:id="rId66"/>
    <p:sldId id="380" r:id="rId67"/>
    <p:sldId id="330" r:id="rId68"/>
    <p:sldId id="331" r:id="rId69"/>
    <p:sldId id="312" r:id="rId70"/>
    <p:sldId id="313" r:id="rId71"/>
    <p:sldId id="381" r:id="rId72"/>
    <p:sldId id="382" r:id="rId73"/>
    <p:sldId id="383" r:id="rId74"/>
    <p:sldId id="384" r:id="rId75"/>
    <p:sldId id="385" r:id="rId76"/>
    <p:sldId id="386" r:id="rId77"/>
    <p:sldId id="387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C46A"/>
    <a:srgbClr val="ECC4BF"/>
    <a:srgbClr val="97EFD3"/>
    <a:srgbClr val="F15574"/>
    <a:srgbClr val="F4EBE8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99" autoAdjust="0"/>
  </p:normalViewPr>
  <p:slideViewPr>
    <p:cSldViewPr snapToGrid="0" snapToObjects="1" showGuides="1">
      <p:cViewPr varScale="1">
        <p:scale>
          <a:sx n="82" d="100"/>
          <a:sy n="82" d="100"/>
        </p:scale>
        <p:origin x="720" y="7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microsoft.com/office/2018/10/relationships/authors" Target="authors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12/22/2025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5222" y="4329684"/>
            <a:ext cx="4873752" cy="630936"/>
          </a:xfrm>
        </p:spPr>
        <p:txBody>
          <a:bodyPr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Noble Xavier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B90D92-1819-3D47-8648-D3DB3B00F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39" y="2240280"/>
            <a:ext cx="9192520" cy="1709928"/>
          </a:xfrm>
        </p:spPr>
        <p:txBody>
          <a:bodyPr/>
          <a:lstStyle/>
          <a:p>
            <a:r>
              <a:rPr lang="en-IN" sz="4800" dirty="0">
                <a:latin typeface="Arial Rounded MT Bold" panose="020F0704030504030204" pitchFamily="34" charset="0"/>
              </a:rPr>
              <a:t>Unsupervised Learning Algorithms </a:t>
            </a:r>
          </a:p>
        </p:txBody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08B2B3-DE4A-A6E5-836F-73265F27CAF2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Exclusive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7411093-F3A4-3ACE-AB10-994BB6BBC4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4037" y="1194318"/>
            <a:ext cx="7508624" cy="484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6549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Overlapping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FB449FA-8B41-6440-E1D0-8CDFDE8677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8799" y="1145964"/>
            <a:ext cx="6176499" cy="506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0495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Hierarchical 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B69584-10DF-88E7-8DA6-B88BE041D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3194" y="1163158"/>
            <a:ext cx="7239932" cy="4244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53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BF569F-1E6C-C1BA-AA84-468ECD35CC9D}"/>
              </a:ext>
            </a:extLst>
          </p:cNvPr>
          <p:cNvSpPr txBox="1"/>
          <p:nvPr/>
        </p:nvSpPr>
        <p:spPr>
          <a:xfrm>
            <a:off x="2109895" y="303357"/>
            <a:ext cx="75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A88CF-A9D5-7C55-EBD4-A545DE4BC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835" y="1062973"/>
            <a:ext cx="9353229" cy="4843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734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2B9082-3FA9-2259-C2AA-853001964C70}"/>
              </a:ext>
            </a:extLst>
          </p:cNvPr>
          <p:cNvSpPr txBox="1"/>
          <p:nvPr/>
        </p:nvSpPr>
        <p:spPr>
          <a:xfrm>
            <a:off x="2109895" y="303357"/>
            <a:ext cx="75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Unsupervised Learning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F9C97B-F6EC-9194-B3E3-7390922DF6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056" y="855475"/>
            <a:ext cx="10764686" cy="4985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1717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D00A2D1-4EF9-BAB1-3843-73590404AC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00" y="930689"/>
            <a:ext cx="10774776" cy="517749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D4F8746-B961-71BE-FBE9-B8F50499F0A2}"/>
              </a:ext>
            </a:extLst>
          </p:cNvPr>
          <p:cNvSpPr txBox="1"/>
          <p:nvPr/>
        </p:nvSpPr>
        <p:spPr>
          <a:xfrm>
            <a:off x="2109895" y="303357"/>
            <a:ext cx="75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Unsupervised Learning-Example</a:t>
            </a:r>
          </a:p>
        </p:txBody>
      </p:sp>
    </p:spTree>
    <p:extLst>
      <p:ext uri="{BB962C8B-B14F-4D97-AF65-F5344CB8AC3E}">
        <p14:creationId xmlns:p14="http://schemas.microsoft.com/office/powerpoint/2010/main" val="3751610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62C741-B727-98F0-EBBE-9B8D6C76D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226" y="1152132"/>
            <a:ext cx="10513856" cy="482286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16BC9BC-57B2-D68B-9BCE-E094C6C03D23}"/>
              </a:ext>
            </a:extLst>
          </p:cNvPr>
          <p:cNvSpPr txBox="1"/>
          <p:nvPr/>
        </p:nvSpPr>
        <p:spPr>
          <a:xfrm>
            <a:off x="2109895" y="303357"/>
            <a:ext cx="75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Clustering</a:t>
            </a:r>
          </a:p>
        </p:txBody>
      </p:sp>
    </p:spTree>
    <p:extLst>
      <p:ext uri="{BB962C8B-B14F-4D97-AF65-F5344CB8AC3E}">
        <p14:creationId xmlns:p14="http://schemas.microsoft.com/office/powerpoint/2010/main" val="3636002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CAA502-DD58-498E-C020-470B4C762AB5}"/>
              </a:ext>
            </a:extLst>
          </p:cNvPr>
          <p:cNvSpPr txBox="1"/>
          <p:nvPr/>
        </p:nvSpPr>
        <p:spPr>
          <a:xfrm>
            <a:off x="2109895" y="303357"/>
            <a:ext cx="75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01651AE-5A83-E386-DCBA-8C4F0BD9B7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502" y="1070257"/>
            <a:ext cx="11182996" cy="506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7797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1115FA5-576E-80A6-0905-13574F75CE70}"/>
              </a:ext>
            </a:extLst>
          </p:cNvPr>
          <p:cNvSpPr txBox="1"/>
          <p:nvPr/>
        </p:nvSpPr>
        <p:spPr>
          <a:xfrm>
            <a:off x="2109895" y="303357"/>
            <a:ext cx="75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ADD1DE2-A2D7-9283-668E-A13CB6FD9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752" y="1076168"/>
            <a:ext cx="11008989" cy="4960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257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F966691-2501-3C06-2532-26F2A41808EF}"/>
              </a:ext>
            </a:extLst>
          </p:cNvPr>
          <p:cNvSpPr txBox="1"/>
          <p:nvPr/>
        </p:nvSpPr>
        <p:spPr>
          <a:xfrm>
            <a:off x="3310246" y="303357"/>
            <a:ext cx="5264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6C5405-C8B5-A706-13B9-9029F4AB2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066" y="1138991"/>
            <a:ext cx="10818964" cy="4925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756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1498-DA8F-86CB-A0EE-3DB38201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741" y="2611216"/>
            <a:ext cx="6559419" cy="1375519"/>
          </a:xfrm>
        </p:spPr>
        <p:txBody>
          <a:bodyPr/>
          <a:lstStyle/>
          <a:p>
            <a:pPr algn="ctr"/>
            <a:br>
              <a:rPr lang="en-IN" b="1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</a:br>
            <a:r>
              <a:rPr lang="en-IN" b="1" i="0" dirty="0">
                <a:solidFill>
                  <a:srgbClr val="05192D"/>
                </a:solidFill>
                <a:effectLst/>
                <a:latin typeface="Studio-Feixen-Sans"/>
              </a:rPr>
              <a:t>UNSUPERVISED LEARNING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BC5B3-3977-012E-E7FE-F46AD8F7E3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1707F-5BDB-0D97-D0BF-7E6D65544E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13358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E440EE0-758B-42F0-5D81-04CAEABCABD2}"/>
              </a:ext>
            </a:extLst>
          </p:cNvPr>
          <p:cNvSpPr txBox="1"/>
          <p:nvPr/>
        </p:nvSpPr>
        <p:spPr>
          <a:xfrm>
            <a:off x="3310246" y="303357"/>
            <a:ext cx="5264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EC55E6-9197-003B-C205-6603D24E7B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820" y="957899"/>
            <a:ext cx="11097983" cy="5088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32894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FA3BBB5-9CA1-5CA0-D654-E20C70397C49}"/>
              </a:ext>
            </a:extLst>
          </p:cNvPr>
          <p:cNvSpPr txBox="1"/>
          <p:nvPr/>
        </p:nvSpPr>
        <p:spPr>
          <a:xfrm>
            <a:off x="3310246" y="303357"/>
            <a:ext cx="5264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 of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860A4A-7050-8FD2-FD8A-AC84560008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605" y="1009429"/>
            <a:ext cx="11016789" cy="499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4523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1498-DA8F-86CB-A0EE-3DB38201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21741" y="2611216"/>
            <a:ext cx="6559419" cy="1375519"/>
          </a:xfrm>
        </p:spPr>
        <p:txBody>
          <a:bodyPr/>
          <a:lstStyle/>
          <a:p>
            <a:pPr algn="ctr"/>
            <a:br>
              <a:rPr lang="en-IN" b="1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</a:br>
            <a:r>
              <a:rPr lang="en-IN" b="1" dirty="0">
                <a:solidFill>
                  <a:srgbClr val="05192D"/>
                </a:solidFill>
                <a:latin typeface="Studio-Feixen-Sans"/>
              </a:rPr>
              <a:t>K-MEANS CLUSTERING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BC5B3-3977-012E-E7FE-F46AD8F7E3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1707F-5BDB-0D97-D0BF-7E6D65544E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892554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0FDA8F7-6FCC-DEC1-47BF-32CBB7A22D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041" y="2654362"/>
            <a:ext cx="5837853" cy="262444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3F6727-DD37-665D-DBED-E88D12D21990}"/>
              </a:ext>
            </a:extLst>
          </p:cNvPr>
          <p:cNvSpPr txBox="1"/>
          <p:nvPr/>
        </p:nvSpPr>
        <p:spPr>
          <a:xfrm>
            <a:off x="1281404" y="1365418"/>
            <a:ext cx="9629191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4747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 is 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popular unsupervised machine learning algorithm used for partitioning a dataset into a pre-defined number of clusters</a:t>
            </a:r>
            <a:r>
              <a:rPr lang="en-US" sz="2000" b="0" i="0" dirty="0">
                <a:solidFill>
                  <a:srgbClr val="4747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The goal is to group similar data points together and discover underlying patterns or structures within the data.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30508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</a:t>
            </a:r>
          </a:p>
        </p:txBody>
      </p:sp>
      <p:pic>
        <p:nvPicPr>
          <p:cNvPr id="2052" name="Picture 4" descr="K-Means Clustering Algorithm">
            <a:extLst>
              <a:ext uri="{FF2B5EF4-FFF2-40B4-BE49-F238E27FC236}">
                <a16:creationId xmlns:a16="http://schemas.microsoft.com/office/drawing/2014/main" id="{BF35D902-8640-DE79-EEEA-CBDDB46626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6107" y="2006569"/>
            <a:ext cx="7669860" cy="3869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B66B0B-666C-5A04-AAF6-673F278EDFEC}"/>
              </a:ext>
            </a:extLst>
          </p:cNvPr>
          <p:cNvSpPr txBox="1"/>
          <p:nvPr/>
        </p:nvSpPr>
        <p:spPr>
          <a:xfrm>
            <a:off x="1586106" y="1272847"/>
            <a:ext cx="85376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333333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below diagram explains the working of the K-means Clustering Algorithm: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82273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Working of K-Means Clustering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A4B850-1D30-D7A3-C431-66740DE84369}"/>
              </a:ext>
            </a:extLst>
          </p:cNvPr>
          <p:cNvSpPr txBox="1"/>
          <p:nvPr/>
        </p:nvSpPr>
        <p:spPr>
          <a:xfrm>
            <a:off x="1399590" y="1231841"/>
            <a:ext cx="9890451" cy="48320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The working of the K-Means algorithm is explained in the below steps:</a:t>
            </a: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Step 1: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 Select the number K to decide the number of clusters.</a:t>
            </a: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Step 2: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 Select random K points or centroids. (It can be other than the input dataset).</a:t>
            </a: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Step 3: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 Assign each data point to its closest centroid, which will form the predefined K clusters.</a:t>
            </a: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Step 4: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 Calculate the variance and place a new centroid of each cluster.</a:t>
            </a: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Step-5: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 Repeat the third step, which means reassigning each datapoint to the new closest centroid of each cluster.</a:t>
            </a: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Step-6: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 If any reassignment occurs, then go to step-4 else go to FINISH.</a:t>
            </a:r>
          </a:p>
          <a:p>
            <a:pPr algn="just"/>
            <a:endParaRPr lang="en-US" b="0" i="0" dirty="0">
              <a:solidFill>
                <a:srgbClr val="333333"/>
              </a:solidFill>
              <a:effectLst/>
              <a:latin typeface="inter-regular"/>
            </a:endParaRPr>
          </a:p>
          <a:p>
            <a:pPr algn="just"/>
            <a:r>
              <a:rPr lang="en-US" b="1" i="0" dirty="0">
                <a:solidFill>
                  <a:srgbClr val="333333"/>
                </a:solidFill>
                <a:effectLst/>
                <a:latin typeface="inter-bold"/>
              </a:rPr>
              <a:t>Step-7</a:t>
            </a:r>
            <a:r>
              <a:rPr lang="en-US" b="0" i="0" dirty="0">
                <a:solidFill>
                  <a:srgbClr val="333333"/>
                </a:solidFill>
                <a:effectLst/>
                <a:latin typeface="inter-regular"/>
              </a:rPr>
              <a:t>: The model is ready.</a:t>
            </a:r>
          </a:p>
          <a:p>
            <a:pPr algn="just"/>
            <a:endParaRPr lang="en-US" sz="2000" b="0" i="0" dirty="0">
              <a:solidFill>
                <a:srgbClr val="333333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39247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96141B-1067-66CB-77BB-809C7CAF37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0997" y="1761098"/>
            <a:ext cx="6491828" cy="41190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96F0BC0-A86B-57C9-498E-4C719A1DEAB7}"/>
              </a:ext>
            </a:extLst>
          </p:cNvPr>
          <p:cNvSpPr txBox="1"/>
          <p:nvPr/>
        </p:nvSpPr>
        <p:spPr>
          <a:xfrm>
            <a:off x="1601061" y="1177068"/>
            <a:ext cx="7137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is arranged with in </a:t>
            </a: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three clusters</a:t>
            </a:r>
          </a:p>
        </p:txBody>
      </p:sp>
    </p:spTree>
    <p:extLst>
      <p:ext uri="{BB962C8B-B14F-4D97-AF65-F5344CB8AC3E}">
        <p14:creationId xmlns:p14="http://schemas.microsoft.com/office/powerpoint/2010/main" val="3408705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189F6AB-18CF-BB5B-F144-D27DC3D22A5B}"/>
              </a:ext>
            </a:extLst>
          </p:cNvPr>
          <p:cNvSpPr txBox="1"/>
          <p:nvPr/>
        </p:nvSpPr>
        <p:spPr>
          <a:xfrm>
            <a:off x="1078547" y="1412728"/>
            <a:ext cx="71376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 set without cluster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74087D8-820D-71D5-84BB-F7E51CBEC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572" y="2056742"/>
            <a:ext cx="6829417" cy="3187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7192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203100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EE8176-C9DB-945E-6A8C-59462F792EF2}"/>
              </a:ext>
            </a:extLst>
          </p:cNvPr>
          <p:cNvSpPr txBox="1"/>
          <p:nvPr/>
        </p:nvSpPr>
        <p:spPr>
          <a:xfrm>
            <a:off x="1056170" y="787875"/>
            <a:ext cx="970383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1: Select the number of Clusters to be identified (Select a value for k =3 in this case)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2: Randomly select 3 distinct data points. 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3: Measure the distance between the 1</a:t>
            </a:r>
            <a:r>
              <a:rPr lang="en-IN" sz="20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point and selected 3 clusters.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056ED29-42B5-42C2-AF44-F995E52951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170" y="2405095"/>
            <a:ext cx="8740421" cy="3880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05719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76AA72-1530-B2B8-07DC-2DABA53DF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2" y="1329508"/>
            <a:ext cx="4778154" cy="41989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3D2E63C-F1AB-8AFF-38FF-08B6CA1C8C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2561" y="1605833"/>
            <a:ext cx="5335102" cy="32839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3488D8A-3928-221A-5260-CD603CDCD510}"/>
              </a:ext>
            </a:extLst>
          </p:cNvPr>
          <p:cNvSpPr txBox="1"/>
          <p:nvPr/>
        </p:nvSpPr>
        <p:spPr>
          <a:xfrm>
            <a:off x="5682561" y="5102344"/>
            <a:ext cx="60273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5: Calculate the Mean value including the new point for the </a:t>
            </a:r>
            <a:r>
              <a:rPr lang="en-IN" sz="2000" b="1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red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cluster </a:t>
            </a:r>
          </a:p>
        </p:txBody>
      </p:sp>
    </p:spTree>
    <p:extLst>
      <p:ext uri="{BB962C8B-B14F-4D97-AF65-F5344CB8AC3E}">
        <p14:creationId xmlns:p14="http://schemas.microsoft.com/office/powerpoint/2010/main" val="35840907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5A57EA-52B5-45A7-AEA7-AC35855CB681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IN" sz="32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Unsupervised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BC061-664B-8357-8B7E-042325CFB146}"/>
              </a:ext>
            </a:extLst>
          </p:cNvPr>
          <p:cNvSpPr txBox="1"/>
          <p:nvPr/>
        </p:nvSpPr>
        <p:spPr>
          <a:xfrm>
            <a:off x="785583" y="1209890"/>
            <a:ext cx="9730018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Unsupervised learning is a type of machine learning that learns from unlabeled data. This means that the data does not have any pre-existing labels or categories. The goal of unsupervised learning is to discover patterns and relationships in the data without any explicit guidance.</a:t>
            </a:r>
          </a:p>
          <a:p>
            <a:endParaRPr lang="en-US" sz="2000" dirty="0">
              <a:solidFill>
                <a:srgbClr val="27323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Unsupervised learning allows the model to discover patterns and relationships in unlabeled data.</a:t>
            </a:r>
          </a:p>
          <a:p>
            <a:pPr algn="l" fontAlgn="base"/>
            <a:endParaRPr lang="en-US" sz="2000" b="0" i="0" dirty="0">
              <a:solidFill>
                <a:srgbClr val="27323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Clustering algorithms group similar data points based on their inherent characteristics.</a:t>
            </a:r>
          </a:p>
          <a:p>
            <a:pPr algn="l" fontAlgn="base"/>
            <a:endParaRPr lang="en-US" sz="2000" b="0" i="0" dirty="0">
              <a:solidFill>
                <a:srgbClr val="27323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 extraction captures essential information from the data, enabling the model to make meaningful distinctions.</a:t>
            </a:r>
          </a:p>
          <a:p>
            <a:pPr algn="l" fontAlgn="base"/>
            <a:endParaRPr lang="en-US" sz="2000" b="0" i="0" dirty="0">
              <a:solidFill>
                <a:srgbClr val="27323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Label association assigns categories to the clusters based on the extracted patterns and characteristics.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94278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89EDD5B-097B-5B87-2FA7-F4E6B860F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526" y="1269072"/>
            <a:ext cx="5082651" cy="46767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C4BEECA1-2F04-2448-2F35-1CC3BA6669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630" y="1406210"/>
            <a:ext cx="6238875" cy="3067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4611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1519E1D-615F-418D-D4F0-8AE7C1C2D7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8056" y="1429353"/>
            <a:ext cx="7572325" cy="4185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40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650ED2-6356-E61D-8E1D-584010655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903" y="1123547"/>
            <a:ext cx="7790971" cy="5011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7902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020928-C27D-1EF3-1955-A3C0956C7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436" y="1634482"/>
            <a:ext cx="8561964" cy="4066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7290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8CAEAB-C299-82C5-71EB-92E18EC794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3892" y="1074363"/>
            <a:ext cx="8559235" cy="5292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149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F212064-F249-C1D6-195F-7656B8876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6593" y="1136836"/>
            <a:ext cx="7691260" cy="501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1871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9891586-612A-2D6D-30E9-831DA59A8C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569" y="993148"/>
            <a:ext cx="8449774" cy="5319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00717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1D6E4A4-C051-C96E-CB36-73DD9D3494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253" y="993148"/>
            <a:ext cx="6653583" cy="5259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83893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791031" y="231091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C8E68F2-E791-2C77-41A6-4012C32FAD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9023" y="731891"/>
            <a:ext cx="7575606" cy="554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05813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115985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6CD98FA-6962-7359-5282-4060641CB8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166" y="700760"/>
            <a:ext cx="6993601" cy="5758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2380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5A57EA-52B5-45A7-AEA7-AC35855CB681}"/>
              </a:ext>
            </a:extLst>
          </p:cNvPr>
          <p:cNvSpPr txBox="1"/>
          <p:nvPr/>
        </p:nvSpPr>
        <p:spPr>
          <a:xfrm>
            <a:off x="2520442" y="408373"/>
            <a:ext cx="75752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IN" sz="32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Advantages of Unsupervised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BC061-664B-8357-8B7E-042325CFB146}"/>
              </a:ext>
            </a:extLst>
          </p:cNvPr>
          <p:cNvSpPr txBox="1"/>
          <p:nvPr/>
        </p:nvSpPr>
        <p:spPr>
          <a:xfrm>
            <a:off x="925542" y="1461529"/>
            <a:ext cx="9897969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does not require training data to be labelled.</a:t>
            </a:r>
          </a:p>
          <a:p>
            <a:pPr algn="l" fontAlgn="base"/>
            <a:endParaRPr lang="en-US" sz="2000" b="0" i="0" dirty="0">
              <a:solidFill>
                <a:srgbClr val="27323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Dimensionality reduction can be easily accomplished using unsupervised learning. </a:t>
            </a:r>
          </a:p>
          <a:p>
            <a:pPr algn="l" fontAlgn="base"/>
            <a:endParaRPr lang="en-US" sz="2000" b="0" i="0" dirty="0">
              <a:solidFill>
                <a:srgbClr val="27323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Capable of finding previously unknown patterns in data.</a:t>
            </a:r>
          </a:p>
          <a:p>
            <a:pPr algn="l" fontAlgn="base"/>
            <a:endParaRPr lang="en-US" sz="2000" b="0" i="0" dirty="0">
              <a:solidFill>
                <a:srgbClr val="27323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Unsupervised learning can help you gain insights from unlabeled data that you might not have been able to get otherwise.</a:t>
            </a:r>
          </a:p>
          <a:p>
            <a:pPr algn="l" fontAlgn="base"/>
            <a:endParaRPr lang="en-US" sz="2000" b="0" i="0" dirty="0">
              <a:solidFill>
                <a:srgbClr val="27323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Unsupervised learning is good at finding patterns and relationships in data without being told what to look for. This can help you learn new things about your data.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508043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Clustering- in 2D 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2452997-237A-24EC-E379-846352776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7776" y="993148"/>
            <a:ext cx="6393040" cy="5161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91499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Clustering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F416A4-06B0-8201-DC18-B3E0F25760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4325" y="1059270"/>
            <a:ext cx="6479210" cy="5360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97515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K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9E56BD9-21C2-50DB-042F-3ECEC42A1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4502" y="1221929"/>
            <a:ext cx="7747203" cy="496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80877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K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C2D276-B1DF-3935-882A-EB25DED450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8364" y="993148"/>
            <a:ext cx="7585554" cy="515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1476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K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DD3587A-DDFE-715F-74AD-20D6377F3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7679" y="993148"/>
            <a:ext cx="6893576" cy="514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4759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115985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K Value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DE65D7-E9CB-BFF3-6BE7-01EBE223F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464" y="629254"/>
            <a:ext cx="7474743" cy="5843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1319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K Value-Elbow Graph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D84DB3-6C33-E724-A4F0-654510559E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9047" y="993148"/>
            <a:ext cx="6318504" cy="5098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8753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85122F5-6426-6FFF-43A5-7B0D04667C2D}"/>
              </a:ext>
            </a:extLst>
          </p:cNvPr>
          <p:cNvSpPr txBox="1"/>
          <p:nvPr/>
        </p:nvSpPr>
        <p:spPr>
          <a:xfrm>
            <a:off x="2109895" y="303357"/>
            <a:ext cx="75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Summarising the K-Means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556245-DEA6-3062-0631-032158274A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306" y="1732439"/>
            <a:ext cx="9051376" cy="3352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964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B94798-2BDE-F564-4182-14B66DE96900}"/>
              </a:ext>
            </a:extLst>
          </p:cNvPr>
          <p:cNvSpPr txBox="1"/>
          <p:nvPr/>
        </p:nvSpPr>
        <p:spPr>
          <a:xfrm>
            <a:off x="2109895" y="303357"/>
            <a:ext cx="75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Algorithm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1510243-8B1C-2701-1245-C547C4A806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97" y="1032934"/>
            <a:ext cx="11142806" cy="5031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34549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6177844-0F4A-BF2C-FC0D-2D4A86080F1A}"/>
              </a:ext>
            </a:extLst>
          </p:cNvPr>
          <p:cNvSpPr txBox="1"/>
          <p:nvPr/>
        </p:nvSpPr>
        <p:spPr>
          <a:xfrm>
            <a:off x="2109895" y="303357"/>
            <a:ext cx="75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Flow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632C7B-DFE7-4120-B66D-4F74578102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118" y="1070256"/>
            <a:ext cx="10857730" cy="4929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7023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5A57EA-52B5-45A7-AEA7-AC35855CB681}"/>
              </a:ext>
            </a:extLst>
          </p:cNvPr>
          <p:cNvSpPr txBox="1"/>
          <p:nvPr/>
        </p:nvSpPr>
        <p:spPr>
          <a:xfrm>
            <a:off x="2324500" y="333728"/>
            <a:ext cx="700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IN" sz="32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Disadvantages of Unsupervised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F8BC061-664B-8357-8B7E-042325CFB146}"/>
              </a:ext>
            </a:extLst>
          </p:cNvPr>
          <p:cNvSpPr txBox="1"/>
          <p:nvPr/>
        </p:nvSpPr>
        <p:spPr>
          <a:xfrm>
            <a:off x="580309" y="1285517"/>
            <a:ext cx="10189029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Difficult to measure accuracy or effectiveness due to lack of predefined answers during training. </a:t>
            </a:r>
          </a:p>
          <a:p>
            <a:pPr algn="l" fontAlgn="base"/>
            <a:endParaRPr lang="en-US" sz="2000" b="0" i="0" dirty="0">
              <a:solidFill>
                <a:srgbClr val="27323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results often have lesser accuracy.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27323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user needs to interpret and label the classes that follow that classification.</a:t>
            </a:r>
          </a:p>
          <a:p>
            <a:pPr algn="l" fontAlgn="base"/>
            <a:endParaRPr lang="en-US" sz="2000" b="0" i="0" dirty="0">
              <a:solidFill>
                <a:srgbClr val="27323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Unsupervised learning can be sensitive to data quality, including missing values, outliers, and noisy data.</a:t>
            </a:r>
          </a:p>
          <a:p>
            <a:pPr algn="l" fontAlgn="base"/>
            <a:endParaRPr lang="en-US" sz="2000" b="0" i="0" dirty="0">
              <a:solidFill>
                <a:srgbClr val="27323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Without labelled data, evaluating the performance of unsupervised learning models can be difficult, making it challenging to assess their effectiveness.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262262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DBCFBA6-9C08-A477-39BC-7FB86C014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416" y="1150422"/>
            <a:ext cx="10021168" cy="455715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B035EC9-49B5-B178-0DAE-E7B85B58CC4F}"/>
              </a:ext>
            </a:extLst>
          </p:cNvPr>
          <p:cNvSpPr txBox="1"/>
          <p:nvPr/>
        </p:nvSpPr>
        <p:spPr>
          <a:xfrm>
            <a:off x="2109895" y="303357"/>
            <a:ext cx="75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Example</a:t>
            </a:r>
          </a:p>
        </p:txBody>
      </p:sp>
    </p:spTree>
    <p:extLst>
      <p:ext uri="{BB962C8B-B14F-4D97-AF65-F5344CB8AC3E}">
        <p14:creationId xmlns:p14="http://schemas.microsoft.com/office/powerpoint/2010/main" val="8629926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83AD165-845B-9F08-DF41-790C96497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2308" y="960187"/>
            <a:ext cx="7267384" cy="50709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7140A53-4A30-E2A4-25FD-3FCE01EDD586}"/>
              </a:ext>
            </a:extLst>
          </p:cNvPr>
          <p:cNvSpPr txBox="1"/>
          <p:nvPr/>
        </p:nvSpPr>
        <p:spPr>
          <a:xfrm>
            <a:off x="2109895" y="303357"/>
            <a:ext cx="756761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Solution</a:t>
            </a:r>
          </a:p>
        </p:txBody>
      </p:sp>
    </p:spTree>
    <p:extLst>
      <p:ext uri="{BB962C8B-B14F-4D97-AF65-F5344CB8AC3E}">
        <p14:creationId xmlns:p14="http://schemas.microsoft.com/office/powerpoint/2010/main" val="37857393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0919CAD-C0E0-C032-3558-7A8D97B35DFA}"/>
              </a:ext>
            </a:extLst>
          </p:cNvPr>
          <p:cNvSpPr txBox="1"/>
          <p:nvPr/>
        </p:nvSpPr>
        <p:spPr>
          <a:xfrm>
            <a:off x="2109894" y="303357"/>
            <a:ext cx="7883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Solution-Step 1 – Data Assignment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3C0445-F5A6-35BD-1267-1C98EC89E0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689" y="968010"/>
            <a:ext cx="11132096" cy="494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6641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AAE786F-46E0-4781-0A97-44338901F103}"/>
              </a:ext>
            </a:extLst>
          </p:cNvPr>
          <p:cNvSpPr txBox="1"/>
          <p:nvPr/>
        </p:nvSpPr>
        <p:spPr>
          <a:xfrm>
            <a:off x="2109894" y="303357"/>
            <a:ext cx="7883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Solution-Step 1 – Euclidean Distance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072EBAE-E977-F4CA-795E-B5140CE86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25" y="1006113"/>
            <a:ext cx="10962281" cy="486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2493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509D647-D7DF-0F88-BBCB-BD1B9EF74D2C}"/>
              </a:ext>
            </a:extLst>
          </p:cNvPr>
          <p:cNvSpPr txBox="1"/>
          <p:nvPr/>
        </p:nvSpPr>
        <p:spPr>
          <a:xfrm>
            <a:off x="2109894" y="303357"/>
            <a:ext cx="7883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Solution-Step 2 – Centroid Update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015FD2B-1F0D-872F-9924-14DE518C5C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3283" y="1084568"/>
            <a:ext cx="10464449" cy="4616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95794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5BA4E50-E6EF-F59C-4B86-8B2F2497A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75" y="1157355"/>
            <a:ext cx="11278641" cy="47955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143ADAB-C5D2-0FAE-6875-FB5747022C63}"/>
              </a:ext>
            </a:extLst>
          </p:cNvPr>
          <p:cNvSpPr txBox="1"/>
          <p:nvPr/>
        </p:nvSpPr>
        <p:spPr>
          <a:xfrm>
            <a:off x="2109894" y="303357"/>
            <a:ext cx="7883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Elbow Method to Decide Number of Clusters</a:t>
            </a:r>
          </a:p>
        </p:txBody>
      </p:sp>
    </p:spTree>
    <p:extLst>
      <p:ext uri="{BB962C8B-B14F-4D97-AF65-F5344CB8AC3E}">
        <p14:creationId xmlns:p14="http://schemas.microsoft.com/office/powerpoint/2010/main" val="304772986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BDA96A1-BD99-3A64-BFAA-D9DC8DA36DB1}"/>
              </a:ext>
            </a:extLst>
          </p:cNvPr>
          <p:cNvSpPr txBox="1"/>
          <p:nvPr/>
        </p:nvSpPr>
        <p:spPr>
          <a:xfrm>
            <a:off x="2109894" y="303357"/>
            <a:ext cx="788319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Elbow Method to Decide Number of Clusters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3D2834-CC1C-7AE9-3DC2-FF4717F12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211" y="1011243"/>
            <a:ext cx="10402182" cy="460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181508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0B05FCD-8CED-07F9-4743-F73F7E8C7D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069" y="1268542"/>
            <a:ext cx="10556297" cy="464706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8D751DC-4D3A-9170-E2A7-9DC47E4B3399}"/>
              </a:ext>
            </a:extLst>
          </p:cNvPr>
          <p:cNvSpPr txBox="1"/>
          <p:nvPr/>
        </p:nvSpPr>
        <p:spPr>
          <a:xfrm>
            <a:off x="2528596" y="357618"/>
            <a:ext cx="6484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Optimal Solution</a:t>
            </a:r>
          </a:p>
        </p:txBody>
      </p:sp>
    </p:spTree>
    <p:extLst>
      <p:ext uri="{BB962C8B-B14F-4D97-AF65-F5344CB8AC3E}">
        <p14:creationId xmlns:p14="http://schemas.microsoft.com/office/powerpoint/2010/main" val="710795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27347A-91EA-805C-09BF-CE77B2331140}"/>
              </a:ext>
            </a:extLst>
          </p:cNvPr>
          <p:cNvSpPr txBox="1"/>
          <p:nvPr/>
        </p:nvSpPr>
        <p:spPr>
          <a:xfrm>
            <a:off x="2528596" y="357618"/>
            <a:ext cx="6484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Find Optimal Solution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846BBC-D9A1-2C93-E1A2-6528A439F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8671" y="1171425"/>
            <a:ext cx="8930064" cy="463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71340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0035A5-0E69-4B61-36B6-8EF5870689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866" y="1154233"/>
            <a:ext cx="9312447" cy="454953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FCC3031-76C3-061B-A464-30E0F7133159}"/>
              </a:ext>
            </a:extLst>
          </p:cNvPr>
          <p:cNvSpPr txBox="1"/>
          <p:nvPr/>
        </p:nvSpPr>
        <p:spPr>
          <a:xfrm>
            <a:off x="2528596" y="357618"/>
            <a:ext cx="6484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K-Means Example</a:t>
            </a:r>
          </a:p>
        </p:txBody>
      </p:sp>
    </p:spTree>
    <p:extLst>
      <p:ext uri="{BB962C8B-B14F-4D97-AF65-F5344CB8AC3E}">
        <p14:creationId xmlns:p14="http://schemas.microsoft.com/office/powerpoint/2010/main" val="2749685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6532B28-4FE8-80FD-D02E-BA926E6BC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848107"/>
              </p:ext>
            </p:extLst>
          </p:nvPr>
        </p:nvGraphicFramePr>
        <p:xfrm>
          <a:off x="625151" y="1228253"/>
          <a:ext cx="10142376" cy="4487137"/>
        </p:xfrm>
        <a:graphic>
          <a:graphicData uri="http://schemas.openxmlformats.org/drawingml/2006/table">
            <a:tbl>
              <a:tblPr/>
              <a:tblGrid>
                <a:gridCol w="2592636">
                  <a:extLst>
                    <a:ext uri="{9D8B030D-6E8A-4147-A177-3AD203B41FA5}">
                      <a16:colId xmlns:a16="http://schemas.microsoft.com/office/drawing/2014/main" val="4115972431"/>
                    </a:ext>
                  </a:extLst>
                </a:gridCol>
                <a:gridCol w="3969514">
                  <a:extLst>
                    <a:ext uri="{9D8B030D-6E8A-4147-A177-3AD203B41FA5}">
                      <a16:colId xmlns:a16="http://schemas.microsoft.com/office/drawing/2014/main" val="3136571307"/>
                    </a:ext>
                  </a:extLst>
                </a:gridCol>
                <a:gridCol w="3580226">
                  <a:extLst>
                    <a:ext uri="{9D8B030D-6E8A-4147-A177-3AD203B41FA5}">
                      <a16:colId xmlns:a16="http://schemas.microsoft.com/office/drawing/2014/main" val="2214756414"/>
                    </a:ext>
                  </a:extLst>
                </a:gridCol>
              </a:tblGrid>
              <a:tr h="563225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Parameters</a:t>
                      </a:r>
                    </a:p>
                  </a:txBody>
                  <a:tcPr marL="18549" marR="18549" marT="37097" marB="3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  Supervised machine learning</a:t>
                      </a:r>
                    </a:p>
                  </a:txBody>
                  <a:tcPr marL="37097" marR="37097" marT="37097" marB="3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Unsupervised machine learning</a:t>
                      </a:r>
                    </a:p>
                  </a:txBody>
                  <a:tcPr marL="37097" marR="37097" marT="37097" marB="3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595195"/>
                  </a:ext>
                </a:extLst>
              </a:tr>
              <a:tr h="289360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Input Data  </a:t>
                      </a:r>
                    </a:p>
                  </a:txBody>
                  <a:tcPr marL="18549" marR="18549" marT="25876" marB="258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Algorithms are trained using labeled data.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Algorithms are used against data that is not labeled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67949227"/>
                  </a:ext>
                </a:extLst>
              </a:tr>
              <a:tr h="318852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Computational Complexity </a:t>
                      </a:r>
                    </a:p>
                  </a:txBody>
                  <a:tcPr marL="18549" marR="18549" marT="25876" marB="258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Simpler method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Computationally complex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399897"/>
                  </a:ext>
                </a:extLst>
              </a:tr>
              <a:tr h="196616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Accuracy</a:t>
                      </a:r>
                    </a:p>
                  </a:txBody>
                  <a:tcPr marL="18549" marR="18549" marT="25876" marB="258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Highly accurate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Less accurate 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229113"/>
                  </a:ext>
                </a:extLst>
              </a:tr>
              <a:tr h="196616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No. of classes</a:t>
                      </a:r>
                    </a:p>
                  </a:txBody>
                  <a:tcPr marL="18549" marR="18549" marT="25876" marB="258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No. of classes is known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No. of classes is not known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33188952"/>
                  </a:ext>
                </a:extLst>
              </a:tr>
              <a:tr h="289360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Data Analysis</a:t>
                      </a:r>
                    </a:p>
                  </a:txBody>
                  <a:tcPr marL="18549" marR="18549" marT="25876" marB="258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Uses offline analysis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Uses real-time analysis of data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6668345"/>
                  </a:ext>
                </a:extLst>
              </a:tr>
              <a:tr h="660333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Algorithms used</a:t>
                      </a:r>
                    </a:p>
                  </a:txBody>
                  <a:tcPr marL="18549" marR="18549" marT="25876" marB="258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Linear and Logistics regression, Random forest, multi-class classification, decision tree, Support Vector Machine, Neural Network, etc.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IN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K-Means clustering, Hierarchical clustering, KNN, </a:t>
                      </a:r>
                      <a:r>
                        <a:rPr lang="en-IN" sz="2000" b="0" dirty="0" err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Apriori</a:t>
                      </a:r>
                      <a:r>
                        <a:rPr lang="en-IN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 algorithm, etc.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5599906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BDCDAC0-3317-92F1-3283-5DED4F439577}"/>
              </a:ext>
            </a:extLst>
          </p:cNvPr>
          <p:cNvSpPr txBox="1"/>
          <p:nvPr/>
        </p:nvSpPr>
        <p:spPr>
          <a:xfrm>
            <a:off x="2324500" y="333728"/>
            <a:ext cx="700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IN" sz="32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Vs </a:t>
            </a:r>
            <a:r>
              <a:rPr lang="en-IN" sz="32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141897248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2358739-D58C-8C41-ADE5-85ED685E383C}"/>
              </a:ext>
            </a:extLst>
          </p:cNvPr>
          <p:cNvSpPr txBox="1"/>
          <p:nvPr/>
        </p:nvSpPr>
        <p:spPr>
          <a:xfrm>
            <a:off x="2528596" y="357618"/>
            <a:ext cx="64847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Read the File and print Its Size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02D141-A59A-C8DA-FF68-AB1E40A5B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617" y="1104401"/>
            <a:ext cx="10643859" cy="4699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7615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ED478B1-4FF6-4E80-85A0-8B2593635D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550" y="500062"/>
            <a:ext cx="11716309" cy="5829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7652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83FA8A-B94F-48C8-A9D3-A3B3444CB5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376237"/>
            <a:ext cx="11553825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70148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5D1644-110B-4334-AFD3-B447BE427B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457" y="239652"/>
            <a:ext cx="11414557" cy="62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43188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6A19BB-77F5-4AA9-BCB8-DB8A1454F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785812"/>
            <a:ext cx="1143000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31460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4E25BE-C6B6-44D5-9F0B-8D442CC6AD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225" y="685800"/>
            <a:ext cx="11202602" cy="528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3897592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9C00F7-564E-4A4B-BD01-70E2C2D59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433387"/>
            <a:ext cx="109061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14756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D43B08-7C96-4DE9-AE8A-BA7DCFAF90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12" y="304800"/>
            <a:ext cx="11763375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8565845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F49F8D-057E-4763-9A23-9E66F222F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87" y="385762"/>
            <a:ext cx="1201102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7308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F9BF9D-3480-4BD7-9BEB-B026A01396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510" y="627031"/>
            <a:ext cx="9686925" cy="47339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DBE94A-8B56-4214-928B-6A5F8C2D8C91}"/>
              </a:ext>
            </a:extLst>
          </p:cNvPr>
          <p:cNvSpPr txBox="1"/>
          <p:nvPr/>
        </p:nvSpPr>
        <p:spPr>
          <a:xfrm>
            <a:off x="870012" y="5592932"/>
            <a:ext cx="87533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 Clustering Example: For chest pain, 60 % chance of heart attack 40 % chance of gastric</a:t>
            </a:r>
          </a:p>
        </p:txBody>
      </p:sp>
    </p:spTree>
    <p:extLst>
      <p:ext uri="{BB962C8B-B14F-4D97-AF65-F5344CB8AC3E}">
        <p14:creationId xmlns:p14="http://schemas.microsoft.com/office/powerpoint/2010/main" val="333491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6532B28-4FE8-80FD-D02E-BA926E6BCD7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6882542"/>
              </p:ext>
            </p:extLst>
          </p:nvPr>
        </p:nvGraphicFramePr>
        <p:xfrm>
          <a:off x="551214" y="994988"/>
          <a:ext cx="10552683" cy="5068498"/>
        </p:xfrm>
        <a:graphic>
          <a:graphicData uri="http://schemas.openxmlformats.org/drawingml/2006/table">
            <a:tbl>
              <a:tblPr/>
              <a:tblGrid>
                <a:gridCol w="3135086">
                  <a:extLst>
                    <a:ext uri="{9D8B030D-6E8A-4147-A177-3AD203B41FA5}">
                      <a16:colId xmlns:a16="http://schemas.microsoft.com/office/drawing/2014/main" val="4115972431"/>
                    </a:ext>
                  </a:extLst>
                </a:gridCol>
                <a:gridCol w="3900036">
                  <a:extLst>
                    <a:ext uri="{9D8B030D-6E8A-4147-A177-3AD203B41FA5}">
                      <a16:colId xmlns:a16="http://schemas.microsoft.com/office/drawing/2014/main" val="3136571307"/>
                    </a:ext>
                  </a:extLst>
                </a:gridCol>
                <a:gridCol w="3517561">
                  <a:extLst>
                    <a:ext uri="{9D8B030D-6E8A-4147-A177-3AD203B41FA5}">
                      <a16:colId xmlns:a16="http://schemas.microsoft.com/office/drawing/2014/main" val="2214756414"/>
                    </a:ext>
                  </a:extLst>
                </a:gridCol>
              </a:tblGrid>
              <a:tr h="281940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Parameters</a:t>
                      </a:r>
                    </a:p>
                  </a:txBody>
                  <a:tcPr marL="18549" marR="18549" marT="37097" marB="3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   Supervised machine learning</a:t>
                      </a:r>
                    </a:p>
                  </a:txBody>
                  <a:tcPr marL="37097" marR="37097" marT="37097" marB="3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Unsupervised machine learning</a:t>
                      </a:r>
                    </a:p>
                  </a:txBody>
                  <a:tcPr marL="37097" marR="37097" marT="37097" marB="37097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63595195"/>
                  </a:ext>
                </a:extLst>
              </a:tr>
              <a:tr h="196616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b="1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Output </a:t>
                      </a:r>
                    </a:p>
                  </a:txBody>
                  <a:tcPr marL="18549" marR="18549" marT="25876" marB="258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Desired output is given.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Desired output is not given.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87882701"/>
                  </a:ext>
                </a:extLst>
              </a:tr>
              <a:tr h="289360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Training data </a:t>
                      </a:r>
                    </a:p>
                  </a:txBody>
                  <a:tcPr marL="18549" marR="18549" marT="25876" marB="258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Use training data to infer model.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No training data is used.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00354097"/>
                  </a:ext>
                </a:extLst>
              </a:tr>
              <a:tr h="474846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Complex model </a:t>
                      </a:r>
                    </a:p>
                  </a:txBody>
                  <a:tcPr marL="18549" marR="18549" marT="25876" marB="258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It is not possible to learn larger and more complex models than with supervised learning.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It is possible to learn larger and more complex models with unsupervised learning.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7030517"/>
                  </a:ext>
                </a:extLst>
              </a:tr>
              <a:tr h="196616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Model </a:t>
                      </a:r>
                    </a:p>
                  </a:txBody>
                  <a:tcPr marL="18549" marR="18549" marT="25876" marB="258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We can test our model.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We can not test our model.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98866375"/>
                  </a:ext>
                </a:extLst>
              </a:tr>
              <a:tr h="289360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Called as</a:t>
                      </a:r>
                    </a:p>
                  </a:txBody>
                  <a:tcPr marL="18549" marR="18549" marT="25876" marB="258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Supervised learning is also called classification.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Unsupervised learning is also called clustering.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45360888"/>
                  </a:ext>
                </a:extLst>
              </a:tr>
              <a:tr h="289360">
                <a:tc>
                  <a:txBody>
                    <a:bodyPr/>
                    <a:lstStyle/>
                    <a:p>
                      <a:pPr algn="ctr" fontAlgn="base"/>
                      <a:r>
                        <a:rPr lang="en-IN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Example </a:t>
                      </a:r>
                    </a:p>
                  </a:txBody>
                  <a:tcPr marL="18549" marR="18549" marT="25876" marB="258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IN" sz="20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Example: Optical character recognition.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Example: Find a face in an image.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4581098"/>
                  </a:ext>
                </a:extLst>
              </a:tr>
              <a:tr h="382103"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IN" sz="2000" b="1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Supervision</a:t>
                      </a:r>
                    </a:p>
                  </a:txBody>
                  <a:tcPr marL="18549" marR="18549" marT="25876" marB="2587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supervised learning needs supervision to train the model.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rtl="0" fontAlgn="base"/>
                      <a:r>
                        <a:rPr lang="en-US" sz="2000" b="0" dirty="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Calibri" panose="020F0502020204030204" pitchFamily="34" charset="0"/>
                        </a:rPr>
                        <a:t>Unsupervised learning does not need any supervision to train the model.</a:t>
                      </a:r>
                    </a:p>
                  </a:txBody>
                  <a:tcPr marL="37097" marR="37097" marT="51936" marB="51936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5430832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BDCDAC0-3317-92F1-3283-5DED4F439577}"/>
              </a:ext>
            </a:extLst>
          </p:cNvPr>
          <p:cNvSpPr txBox="1"/>
          <p:nvPr/>
        </p:nvSpPr>
        <p:spPr>
          <a:xfrm>
            <a:off x="2324500" y="333728"/>
            <a:ext cx="70061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/>
            <a:r>
              <a:rPr lang="en-IN" sz="32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Supervised </a:t>
            </a:r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Vs </a:t>
            </a:r>
            <a:r>
              <a:rPr lang="en-IN" sz="320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Unsupervised Learning</a:t>
            </a:r>
          </a:p>
        </p:txBody>
      </p:sp>
    </p:spTree>
    <p:extLst>
      <p:ext uri="{BB962C8B-B14F-4D97-AF65-F5344CB8AC3E}">
        <p14:creationId xmlns:p14="http://schemas.microsoft.com/office/powerpoint/2010/main" val="21293128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31EAB86-DB7E-47E1-A6E9-3C0199B985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4647" y="450125"/>
            <a:ext cx="9096375" cy="484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6254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4FDBEEC-1371-42C1-9A6F-B8E7770BB5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25" y="608398"/>
            <a:ext cx="10006930" cy="487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48548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840E31F-5102-45D3-846D-E96254DA9D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7729" y="457708"/>
            <a:ext cx="9694224" cy="496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899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B5B833-997F-4442-A36E-CFBD3B84A3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00" y="338137"/>
            <a:ext cx="12039600" cy="61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55708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2F3E73E-DC62-49CD-907B-F37E43E020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" y="376237"/>
            <a:ext cx="12020550" cy="6105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4222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5A57EA-52B5-45A7-AEA7-AC35855CB681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Examples Clustering 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79C72C-F29F-2390-225D-8C168EF22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108" y="2839225"/>
            <a:ext cx="4313124" cy="25533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A1D3B1D-DE4C-9B0A-93B6-0173868947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647" y="2605960"/>
            <a:ext cx="5847531" cy="24239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C8023BC-B3B0-70C6-F901-047807996B99}"/>
              </a:ext>
            </a:extLst>
          </p:cNvPr>
          <p:cNvSpPr txBox="1"/>
          <p:nvPr/>
        </p:nvSpPr>
        <p:spPr>
          <a:xfrm>
            <a:off x="6288832" y="2236628"/>
            <a:ext cx="4963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Group of Diners in a Restaurant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D5130-CAE0-ECC0-B834-5CB7C1456BCD}"/>
              </a:ext>
            </a:extLst>
          </p:cNvPr>
          <p:cNvSpPr txBox="1"/>
          <p:nvPr/>
        </p:nvSpPr>
        <p:spPr>
          <a:xfrm>
            <a:off x="516293" y="1867296"/>
            <a:ext cx="49638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base"/>
            <a:r>
              <a:rPr lang="en-IN" sz="18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Items Arranged in a Mall</a:t>
            </a:r>
          </a:p>
        </p:txBody>
      </p:sp>
    </p:spTree>
    <p:extLst>
      <p:ext uri="{BB962C8B-B14F-4D97-AF65-F5344CB8AC3E}">
        <p14:creationId xmlns:p14="http://schemas.microsoft.com/office/powerpoint/2010/main" val="2457809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65A57EA-52B5-45A7-AEA7-AC35855CB681}"/>
              </a:ext>
            </a:extLst>
          </p:cNvPr>
          <p:cNvSpPr txBox="1"/>
          <p:nvPr/>
        </p:nvSpPr>
        <p:spPr>
          <a:xfrm>
            <a:off x="2902998" y="408373"/>
            <a:ext cx="60101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Types Of Clustering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6CD5130-CAE0-ECC0-B834-5CB7C1456BCD}"/>
              </a:ext>
            </a:extLst>
          </p:cNvPr>
          <p:cNvSpPr txBox="1"/>
          <p:nvPr/>
        </p:nvSpPr>
        <p:spPr>
          <a:xfrm>
            <a:off x="944204" y="1559386"/>
            <a:ext cx="1041115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Exclusive Clustering: </a:t>
            </a:r>
            <a:r>
              <a:rPr lang="en-US" sz="2000" b="0" i="0" dirty="0">
                <a:solidFill>
                  <a:srgbClr val="474747"/>
                </a:solidFill>
                <a:effectLst/>
                <a:latin typeface="Google Sans"/>
              </a:rPr>
              <a:t>An exclusive classification is a partition of the set of objects where each object belongs to exactly one cluster.</a:t>
            </a:r>
          </a:p>
          <a:p>
            <a:pPr fontAlgn="base"/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IN" sz="2000" b="1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Overlapping Clustering: </a:t>
            </a:r>
            <a:r>
              <a:rPr lang="en-US" sz="2000" b="0" i="0" dirty="0">
                <a:solidFill>
                  <a:srgbClr val="001D35"/>
                </a:solidFill>
                <a:effectLst/>
                <a:latin typeface="Google Sans"/>
              </a:rPr>
              <a:t>Overlapping clustering methods allow data points to belong to more than one cluster. Partitioning methods are a popular type of overlapping clustering algorithm because they are simple and effective for large datasets.</a:t>
            </a:r>
          </a:p>
          <a:p>
            <a:pPr fontAlgn="base"/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fontAlgn="base">
              <a:buFont typeface="Arial" panose="020B0604020202020204" pitchFamily="34" charset="0"/>
              <a:buChar char="•"/>
            </a:pPr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Hierarchical Clustering: 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Google Sans"/>
              </a:rPr>
              <a:t>Hierarchical clustering, also known as hierarchical cluster analysis, is 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Google Sans"/>
              </a:rPr>
              <a:t>an algorithm that groups similar objects into groups called clusters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Google Sans"/>
              </a:rPr>
              <a:t>.</a:t>
            </a:r>
            <a:endParaRPr lang="en-IN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823855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{0CBD495F-6F60-4A28-86A3-313002760B2E}tf11429527_win32</Template>
  <TotalTime>958</TotalTime>
  <Words>1042</Words>
  <Application>Microsoft Office PowerPoint</Application>
  <PresentationFormat>Widescreen</PresentationFormat>
  <Paragraphs>166</Paragraphs>
  <Slides>74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5" baseType="lpstr">
      <vt:lpstr>Arial</vt:lpstr>
      <vt:lpstr>Arial Rounded MT Bold</vt:lpstr>
      <vt:lpstr>Calibri</vt:lpstr>
      <vt:lpstr>Century Gothic</vt:lpstr>
      <vt:lpstr>Google Sans</vt:lpstr>
      <vt:lpstr>inter-bold</vt:lpstr>
      <vt:lpstr>inter-regular</vt:lpstr>
      <vt:lpstr>Karla</vt:lpstr>
      <vt:lpstr>Studio-Feixen-Sans</vt:lpstr>
      <vt:lpstr>Univers Condensed Light</vt:lpstr>
      <vt:lpstr>Office Theme</vt:lpstr>
      <vt:lpstr>Unsupervised Learning Algorithms </vt:lpstr>
      <vt:lpstr> UNSUPERVISED LEARNING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K-MEANS CLUSTERING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Descriptive Statistics </dc:title>
  <dc:creator>Noble Xavier</dc:creator>
  <cp:lastModifiedBy>Noble Xavier</cp:lastModifiedBy>
  <cp:revision>204</cp:revision>
  <dcterms:created xsi:type="dcterms:W3CDTF">2023-08-11T17:08:08Z</dcterms:created>
  <dcterms:modified xsi:type="dcterms:W3CDTF">2025-12-22T06:24:15Z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